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entury Gothic" panose="020B050202020202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it90zmbD1Zbd8yrXT3N6KjAdq/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DBAB"/>
    <a:srgbClr val="FBD693"/>
    <a:srgbClr val="E7F9FF"/>
    <a:srgbClr val="AEBAE1"/>
    <a:srgbClr val="CCF2FF"/>
    <a:srgbClr val="F9B99C"/>
    <a:srgbClr val="FCD99B"/>
    <a:srgbClr val="9FDEB2"/>
    <a:srgbClr val="DFA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928678-3551-4C0D-857C-340E4A139621}">
  <a:tblStyle styleId="{8C928678-3551-4C0D-857C-340E4A13962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8FF"/>
          </a:solidFill>
        </a:fill>
      </a:tcStyle>
    </a:wholeTbl>
    <a:band1H>
      <a:tcTxStyle/>
      <a:tcStyle>
        <a:tcBdr/>
        <a:fill>
          <a:solidFill>
            <a:srgbClr val="CBF2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F2F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customschemas.google.com/relationships/presentationmetadata" Target="meta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4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5734811" y="6470520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9595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9595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6600"/>
              <a:buFont typeface="Calibri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1981200" y="1981200"/>
            <a:ext cx="4572000" cy="448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2"/>
          </p:nvPr>
        </p:nvSpPr>
        <p:spPr>
          <a:xfrm>
            <a:off x="6781800" y="1981200"/>
            <a:ext cx="4572000" cy="448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2"/>
          </p:nvPr>
        </p:nvSpPr>
        <p:spPr>
          <a:xfrm>
            <a:off x="1981200" y="2509935"/>
            <a:ext cx="4572000" cy="396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3"/>
          </p:nvPr>
        </p:nvSpPr>
        <p:spPr>
          <a:xfrm>
            <a:off x="6781800" y="1679448"/>
            <a:ext cx="4572000" cy="83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4"/>
          </p:nvPr>
        </p:nvSpPr>
        <p:spPr>
          <a:xfrm>
            <a:off x="6781800" y="2509935"/>
            <a:ext cx="4572000" cy="396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4400"/>
              <a:buFont typeface="Calibri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606491" y="381000"/>
            <a:ext cx="548951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2"/>
          </p:nvPr>
        </p:nvSpPr>
        <p:spPr>
          <a:xfrm>
            <a:off x="6559420" y="2237793"/>
            <a:ext cx="4800937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1"/>
          <p:cNvSpPr txBox="1">
            <a:spLocks noGrp="1"/>
          </p:cNvSpPr>
          <p:nvPr>
            <p:ph type="body" idx="1"/>
          </p:nvPr>
        </p:nvSpPr>
        <p:spPr>
          <a:xfrm>
            <a:off x="6556249" y="2240280"/>
            <a:ext cx="479914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 rot="5400000">
            <a:off x="4425950" y="-457331"/>
            <a:ext cx="4483101" cy="9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 rot="5400000">
            <a:off x="7299960" y="2423160"/>
            <a:ext cx="6096001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body" idx="1"/>
          </p:nvPr>
        </p:nvSpPr>
        <p:spPr>
          <a:xfrm rot="5400000">
            <a:off x="2470628" y="-108430"/>
            <a:ext cx="6096001" cy="707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778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 rot="-5400000">
            <a:off x="11330276" y="5888275"/>
            <a:ext cx="883759" cy="28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 rot="-5400000">
            <a:off x="9202187" y="2794728"/>
            <a:ext cx="5139936" cy="28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5734811" y="6603374"/>
            <a:ext cx="722377" cy="20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1"/>
          <p:cNvGraphicFramePr/>
          <p:nvPr>
            <p:extLst>
              <p:ext uri="{D42A27DB-BD31-4B8C-83A1-F6EECF244321}">
                <p14:modId xmlns:p14="http://schemas.microsoft.com/office/powerpoint/2010/main" val="846748144"/>
              </p:ext>
            </p:extLst>
          </p:nvPr>
        </p:nvGraphicFramePr>
        <p:xfrm>
          <a:off x="792466" y="761996"/>
          <a:ext cx="10595700" cy="2743290"/>
        </p:xfrm>
        <a:graphic>
          <a:graphicData uri="http://schemas.openxmlformats.org/drawingml/2006/table">
            <a:tbl>
              <a:tblPr firstRow="1" bandRow="1">
                <a:noFill/>
                <a:tableStyleId>{8C928678-3551-4C0D-857C-340E4A139621}</a:tableStyleId>
              </a:tblPr>
              <a:tblGrid>
                <a:gridCol w="29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9432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</a:tblGrid>
              <a:tr h="268150">
                <a:tc gridSpan="1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     2023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2024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2025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J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</a:t>
                      </a:r>
                      <a:endParaRPr sz="1400" b="1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D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D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D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D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FDE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9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CD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A2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9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F9B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EB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EB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F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EB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F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E7F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4" name="Google Shape;84;p1"/>
          <p:cNvSpPr txBox="1"/>
          <p:nvPr/>
        </p:nvSpPr>
        <p:spPr>
          <a:xfrm>
            <a:off x="4994969" y="1701326"/>
            <a:ext cx="167385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2 - 67% Support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6755286" y="1995401"/>
            <a:ext cx="162416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3 - Application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7305755" y="2312124"/>
            <a:ext cx="176362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4 - </a:t>
            </a:r>
            <a:r>
              <a:rPr lang="en-US" sz="11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CoT</a:t>
            </a:r>
            <a:r>
              <a:rPr lang="en-US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Approval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7027790" y="2612381"/>
            <a:ext cx="252024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5 - Construction Preparation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1249674" y="90602"/>
            <a:ext cx="9372600" cy="67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778D"/>
              </a:buClr>
              <a:buSzPts val="4000"/>
              <a:buFont typeface="Century Gothic"/>
              <a:buNone/>
            </a:pPr>
            <a:r>
              <a:rPr lang="en-US" sz="4000">
                <a:latin typeface="Century Gothic"/>
                <a:ea typeface="Century Gothic"/>
                <a:cs typeface="Century Gothic"/>
                <a:sym typeface="Century Gothic"/>
              </a:rPr>
              <a:t>ADJUSTED TIMELINE (ADJUSTED)</a:t>
            </a:r>
            <a:endParaRPr/>
          </a:p>
        </p:txBody>
      </p:sp>
      <p:grpSp>
        <p:nvGrpSpPr>
          <p:cNvPr id="89" name="Google Shape;89;p1"/>
          <p:cNvGrpSpPr/>
          <p:nvPr/>
        </p:nvGrpSpPr>
        <p:grpSpPr>
          <a:xfrm>
            <a:off x="804091" y="5675785"/>
            <a:ext cx="10952480" cy="684530"/>
            <a:chOff x="0" y="720599"/>
            <a:chExt cx="10952480" cy="684530"/>
          </a:xfrm>
        </p:grpSpPr>
        <p:sp>
          <p:nvSpPr>
            <p:cNvPr id="90" name="Google Shape;90;p1"/>
            <p:cNvSpPr/>
            <p:nvPr/>
          </p:nvSpPr>
          <p:spPr>
            <a:xfrm>
              <a:off x="0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A2E0B5"/>
                </a:gs>
                <a:gs pos="50000">
                  <a:srgbClr val="94DBA9"/>
                </a:gs>
                <a:gs pos="100000">
                  <a:srgbClr val="80D99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342265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1 - Preparation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1540192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FCDA9E"/>
                </a:gs>
                <a:gs pos="50000">
                  <a:srgbClr val="FAD38F"/>
                </a:gs>
                <a:gs pos="100000">
                  <a:srgbClr val="FED07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1882457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2 – 67% Support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3080385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E1A5B2"/>
                </a:gs>
                <a:gs pos="50000">
                  <a:srgbClr val="DB97A5"/>
                </a:gs>
                <a:gs pos="100000">
                  <a:srgbClr val="D9849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3422650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3 –Application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620577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F8BB9E"/>
                </a:gs>
                <a:gs pos="50000">
                  <a:srgbClr val="F6B08F"/>
                </a:gs>
                <a:gs pos="100000">
                  <a:srgbClr val="F9A47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4962842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4 – CoT Approval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6160770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B2BEE3"/>
                </a:gs>
                <a:gs pos="50000">
                  <a:srgbClr val="A5B2DD"/>
                </a:gs>
                <a:gs pos="100000">
                  <a:srgbClr val="95A7D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6503035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5 – Construction Preparation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7700963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A2E0B5"/>
                </a:gs>
                <a:gs pos="50000">
                  <a:srgbClr val="94DBA9"/>
                </a:gs>
                <a:gs pos="100000">
                  <a:srgbClr val="80D99B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8043228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6 – Construction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9241155" y="720599"/>
              <a:ext cx="1711325" cy="68453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FCDA9E"/>
                </a:gs>
                <a:gs pos="50000">
                  <a:srgbClr val="FAD38F"/>
                </a:gs>
                <a:gs pos="100000">
                  <a:srgbClr val="FED07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9583420" y="720599"/>
              <a:ext cx="1026795" cy="684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16000" rIns="16000" bIns="16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entury Gothic"/>
                <a:buNone/>
              </a:pPr>
              <a:r>
                <a:rPr lang="en-US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7 - Operational</a:t>
              </a:r>
              <a:endParaRPr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04" name="Google Shape;104;p1"/>
          <p:cNvSpPr/>
          <p:nvPr/>
        </p:nvSpPr>
        <p:spPr>
          <a:xfrm>
            <a:off x="804091" y="3552267"/>
            <a:ext cx="1364344" cy="2125729"/>
          </a:xfrm>
          <a:prstGeom prst="rect">
            <a:avLst/>
          </a:prstGeom>
          <a:solidFill>
            <a:srgbClr val="9FDEB2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Evaluate Service Providers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2346962" y="3552267"/>
            <a:ext cx="1364344" cy="2125729"/>
          </a:xfrm>
          <a:prstGeom prst="rect">
            <a:avLst/>
          </a:prstGeom>
          <a:solidFill>
            <a:srgbClr val="FCD99B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Train Street Captains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Public Meeting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Gain public consent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3881124" y="3552267"/>
            <a:ext cx="1364344" cy="2125729"/>
          </a:xfrm>
          <a:prstGeom prst="rect">
            <a:avLst/>
          </a:prstGeom>
          <a:solidFill>
            <a:srgbClr val="DFA2AE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Traffic Impact Study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Prepare &amp; Submit Application</a:t>
            </a:r>
            <a:endParaRPr/>
          </a:p>
        </p:txBody>
      </p:sp>
      <p:sp>
        <p:nvSpPr>
          <p:cNvPr id="107" name="Google Shape;107;p1"/>
          <p:cNvSpPr/>
          <p:nvPr/>
        </p:nvSpPr>
        <p:spPr>
          <a:xfrm>
            <a:off x="5415286" y="3552267"/>
            <a:ext cx="1364344" cy="2125729"/>
          </a:xfrm>
          <a:prstGeom prst="rect">
            <a:avLst/>
          </a:prstGeom>
          <a:solidFill>
            <a:srgbClr val="F9B99C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Follow-up with CoT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6966866" y="3552267"/>
            <a:ext cx="1364344" cy="2125729"/>
          </a:xfrm>
          <a:prstGeom prst="rect">
            <a:avLst/>
          </a:prstGeom>
          <a:solidFill>
            <a:srgbClr val="AEBAE1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Public Objections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Issue Tenders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Wayleaves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8492319" y="3552267"/>
            <a:ext cx="1364344" cy="2125729"/>
          </a:xfrm>
          <a:prstGeom prst="rect">
            <a:avLst/>
          </a:prstGeom>
          <a:solidFill>
            <a:srgbClr val="95DBAB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Booms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Guardhouses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Signs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Road Markings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0035190" y="3552267"/>
            <a:ext cx="1364344" cy="2125729"/>
          </a:xfrm>
          <a:prstGeom prst="rect">
            <a:avLst/>
          </a:prstGeom>
          <a:solidFill>
            <a:srgbClr val="FBD693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Operational Readiness &amp; Handover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1086153" y="6458249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2629024" y="6458249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4163186" y="6458248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5695890" y="6458248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7248928" y="6458248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8774381" y="6458247"/>
            <a:ext cx="8595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 months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10376564" y="6458246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month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18" name="Google Shape;118;p1"/>
          <p:cNvCxnSpPr/>
          <p:nvPr/>
        </p:nvCxnSpPr>
        <p:spPr>
          <a:xfrm>
            <a:off x="792466" y="1644853"/>
            <a:ext cx="11625" cy="1920800"/>
          </a:xfrm>
          <a:prstGeom prst="straightConnector1">
            <a:avLst/>
          </a:prstGeom>
          <a:noFill/>
          <a:ln w="9525" cap="flat" cmpd="sng">
            <a:solidFill>
              <a:srgbClr val="9FDEB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9" name="Google Shape;119;p1"/>
          <p:cNvCxnSpPr>
            <a:cxnSpLocks/>
            <a:stCxn id="105" idx="0"/>
          </p:cNvCxnSpPr>
          <p:nvPr/>
        </p:nvCxnSpPr>
        <p:spPr>
          <a:xfrm flipV="1">
            <a:off x="3029134" y="2009634"/>
            <a:ext cx="457633" cy="1542633"/>
          </a:xfrm>
          <a:prstGeom prst="straightConnector1">
            <a:avLst/>
          </a:prstGeom>
          <a:noFill/>
          <a:ln w="9525" cap="flat" cmpd="sng">
            <a:solidFill>
              <a:srgbClr val="FCD99B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0" name="Google Shape;120;p1"/>
          <p:cNvCxnSpPr>
            <a:cxnSpLocks/>
          </p:cNvCxnSpPr>
          <p:nvPr/>
        </p:nvCxnSpPr>
        <p:spPr>
          <a:xfrm flipV="1">
            <a:off x="4599328" y="2312124"/>
            <a:ext cx="798507" cy="1253529"/>
          </a:xfrm>
          <a:prstGeom prst="straightConnector1">
            <a:avLst/>
          </a:prstGeom>
          <a:noFill/>
          <a:ln w="9525" cap="flat" cmpd="sng">
            <a:solidFill>
              <a:srgbClr val="DFA2AE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1" name="Google Shape;121;p1"/>
          <p:cNvCxnSpPr>
            <a:cxnSpLocks/>
            <a:stCxn id="107" idx="0"/>
          </p:cNvCxnSpPr>
          <p:nvPr/>
        </p:nvCxnSpPr>
        <p:spPr>
          <a:xfrm flipV="1">
            <a:off x="6097458" y="2671667"/>
            <a:ext cx="737107" cy="880600"/>
          </a:xfrm>
          <a:prstGeom prst="straightConnector1">
            <a:avLst/>
          </a:prstGeom>
          <a:noFill/>
          <a:ln w="9525" cap="flat" cmpd="sng">
            <a:solidFill>
              <a:srgbClr val="F9B99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2" name="Google Shape;122;p1"/>
          <p:cNvCxnSpPr>
            <a:cxnSpLocks/>
            <a:stCxn id="108" idx="0"/>
          </p:cNvCxnSpPr>
          <p:nvPr/>
        </p:nvCxnSpPr>
        <p:spPr>
          <a:xfrm flipV="1">
            <a:off x="7649038" y="2752917"/>
            <a:ext cx="1893835" cy="79935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23" name="Google Shape;123;p1"/>
          <p:cNvCxnSpPr>
            <a:cxnSpLocks/>
            <a:stCxn id="109" idx="0"/>
            <a:endCxn id="124" idx="2"/>
          </p:cNvCxnSpPr>
          <p:nvPr/>
        </p:nvCxnSpPr>
        <p:spPr>
          <a:xfrm flipV="1">
            <a:off x="9174491" y="3162142"/>
            <a:ext cx="1237339" cy="390125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25" name="Google Shape;125;p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6" name="Google Shape;126;p1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27" name="Google Shape;127;p1"/>
          <p:cNvSpPr txBox="1"/>
          <p:nvPr/>
        </p:nvSpPr>
        <p:spPr>
          <a:xfrm>
            <a:off x="1966512" y="1383243"/>
            <a:ext cx="16289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1 - Preparation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28" name="Google Shape;128;p1"/>
          <p:cNvCxnSpPr/>
          <p:nvPr/>
        </p:nvCxnSpPr>
        <p:spPr>
          <a:xfrm>
            <a:off x="792466" y="1530350"/>
            <a:ext cx="1185559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9" name="Google Shape;129;p1"/>
          <p:cNvCxnSpPr>
            <a:cxnSpLocks/>
          </p:cNvCxnSpPr>
          <p:nvPr/>
        </p:nvCxnSpPr>
        <p:spPr>
          <a:xfrm>
            <a:off x="1978025" y="1827243"/>
            <a:ext cx="2923159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0" name="Google Shape;130;p1"/>
          <p:cNvGrpSpPr/>
          <p:nvPr/>
        </p:nvGrpSpPr>
        <p:grpSpPr>
          <a:xfrm>
            <a:off x="6023511" y="891076"/>
            <a:ext cx="1036405" cy="2596883"/>
            <a:chOff x="5775859" y="891076"/>
            <a:chExt cx="1036405" cy="2596883"/>
          </a:xfrm>
        </p:grpSpPr>
        <p:sp>
          <p:nvSpPr>
            <p:cNvPr id="131" name="Google Shape;131;p1"/>
            <p:cNvSpPr txBox="1"/>
            <p:nvPr/>
          </p:nvSpPr>
          <p:spPr>
            <a:xfrm>
              <a:off x="5775859" y="891076"/>
              <a:ext cx="1036405" cy="26161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Present Date</a:t>
              </a:r>
              <a:endParaRPr sz="11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32" name="Google Shape;132;p1"/>
            <p:cNvCxnSpPr/>
            <p:nvPr/>
          </p:nvCxnSpPr>
          <p:spPr>
            <a:xfrm>
              <a:off x="6253634" y="1080043"/>
              <a:ext cx="0" cy="2407916"/>
            </a:xfrm>
            <a:prstGeom prst="straightConnector1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4" name="Google Shape;124;p1"/>
          <p:cNvSpPr txBox="1"/>
          <p:nvPr/>
        </p:nvSpPr>
        <p:spPr>
          <a:xfrm>
            <a:off x="9303193" y="2900532"/>
            <a:ext cx="221727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2025 - Stage 6 – Construction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33" name="Google Shape;133;p1"/>
          <p:cNvCxnSpPr>
            <a:stCxn id="104" idx="0"/>
          </p:cNvCxnSpPr>
          <p:nvPr/>
        </p:nvCxnSpPr>
        <p:spPr>
          <a:xfrm rot="10800000">
            <a:off x="1378863" y="1677567"/>
            <a:ext cx="107400" cy="1874700"/>
          </a:xfrm>
          <a:prstGeom prst="straightConnector1">
            <a:avLst/>
          </a:prstGeom>
          <a:noFill/>
          <a:ln w="9525" cap="flat" cmpd="sng">
            <a:solidFill>
              <a:srgbClr val="9FDEB2"/>
            </a:solidFill>
            <a:prstDash val="solid"/>
            <a:round/>
            <a:headEnd type="none" w="sm" len="sm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reframe Building 16x9">
  <a:themeElements>
    <a:clrScheme name="WireframeBuilding">
      <a:dk1>
        <a:srgbClr val="404040"/>
      </a:dk1>
      <a:lt1>
        <a:srgbClr val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rgbClr val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Widescreen</PresentationFormat>
  <Paragraphs>78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Wireframe Building 16x9</vt:lpstr>
      <vt:lpstr>ADJUSTED TIMELINE (ADJUSTED)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Richard Kok</dc:creator>
  <cp:lastModifiedBy>Pieta Heyns</cp:lastModifiedBy>
  <cp:revision>1</cp:revision>
  <dcterms:created xsi:type="dcterms:W3CDTF">2021-03-05T09:18:40Z</dcterms:created>
  <dcterms:modified xsi:type="dcterms:W3CDTF">2024-08-12T08:04:28Z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